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10"/>
  </p:notesMasterIdLst>
  <p:handoutMasterIdLst>
    <p:handoutMasterId r:id="rId11"/>
  </p:handoutMasterIdLst>
  <p:sldIdLst>
    <p:sldId id="452" r:id="rId4"/>
    <p:sldId id="453" r:id="rId5"/>
    <p:sldId id="455" r:id="rId6"/>
    <p:sldId id="454" r:id="rId7"/>
    <p:sldId id="456" r:id="rId8"/>
    <p:sldId id="457" r:id="rId9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an Areli Hernández Osorio" initials="CAHO" lastIdx="6" clrIdx="0"/>
  <p:cmAuthor id="1" name="Lucero Rodriguez Cabrera" initials="" lastIdx="15" clrIdx="1"/>
  <p:cmAuthor id="2" name="Diego Sánchez Moreno" initials="DSM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  <a:srgbClr val="663300"/>
    <a:srgbClr val="FF3300"/>
    <a:srgbClr val="008080"/>
    <a:srgbClr val="133DF1"/>
    <a:srgbClr val="3770CD"/>
    <a:srgbClr val="F1E8F8"/>
    <a:srgbClr val="DFDA00"/>
    <a:srgbClr val="E5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94660" autoAdjust="0"/>
  </p:normalViewPr>
  <p:slideViewPr>
    <p:cSldViewPr snapToGrid="0" showGuides="1">
      <p:cViewPr varScale="1">
        <p:scale>
          <a:sx n="82" d="100"/>
          <a:sy n="82" d="100"/>
        </p:scale>
        <p:origin x="133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7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AAE31F1-E13D-499E-B5AB-AF9605241879}" type="datetimeFigureOut">
              <a:rPr lang="es-MX" smtClean="0"/>
              <a:t>26/08/2015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2310C19-0B0F-42FE-875D-FC6A1E24C6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4332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535883-672C-45CB-AF96-F6140DD179A3}" type="datetimeFigureOut">
              <a:rPr lang="es-MX" smtClean="0"/>
              <a:t>26/08/2015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FA90DD9-1549-4716-BE9E-B35DEE31B0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6017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>
              <a:latin typeface="Calibri"/>
              <a:ea typeface="MS PGothic" pitchFamily="34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8250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519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6C51-C033-46FE-88BF-5C96ED87AC99}" type="datetimeFigureOut">
              <a:rPr lang="es-MX" smtClean="0"/>
              <a:t>26/08/2015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607F-F88C-4959-ABDB-60E9BB26E4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8092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6C51-C033-46FE-88BF-5C96ED87AC99}" type="datetimeFigureOut">
              <a:rPr lang="es-MX" smtClean="0"/>
              <a:t>26/08/2015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607F-F88C-4959-ABDB-60E9BB26E4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8224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6C51-C033-46FE-88BF-5C96ED87AC99}" type="datetimeFigureOut">
              <a:rPr lang="es-MX" smtClean="0"/>
              <a:t>26/08/2015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607F-F88C-4959-ABDB-60E9BB26E4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9853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6C51-C033-46FE-88BF-5C96ED87AC99}" type="datetimeFigureOut">
              <a:rPr lang="es-MX" smtClean="0"/>
              <a:t>26/08/2015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607F-F88C-4959-ABDB-60E9BB26E4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6173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6C51-C033-46FE-88BF-5C96ED87AC99}" type="datetimeFigureOut">
              <a:rPr lang="es-MX" smtClean="0"/>
              <a:t>26/08/2015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607F-F88C-4959-ABDB-60E9BB26E4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1096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6C51-C033-46FE-88BF-5C96ED87AC99}" type="datetimeFigureOut">
              <a:rPr lang="es-MX" smtClean="0"/>
              <a:t>26/08/2015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607F-F88C-4959-ABDB-60E9BB26E4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4539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0564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8896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252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159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6C51-C033-46FE-88BF-5C96ED87AC99}" type="datetimeFigureOut">
              <a:rPr lang="es-MX" smtClean="0"/>
              <a:t>26/08/2015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607F-F88C-4959-ABDB-60E9BB26E4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6511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6C51-C033-46FE-88BF-5C96ED87AC99}" type="datetimeFigureOut">
              <a:rPr lang="es-MX" smtClean="0"/>
              <a:t>26/08/2015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607F-F88C-4959-ABDB-60E9BB26E4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9234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6C51-C033-46FE-88BF-5C96ED87AC99}" type="datetimeFigureOut">
              <a:rPr lang="es-MX" smtClean="0"/>
              <a:t>26/08/2015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607F-F88C-4959-ABDB-60E9BB26E4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857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6C51-C033-46FE-88BF-5C96ED87AC99}" type="datetimeFigureOut">
              <a:rPr lang="es-MX" smtClean="0"/>
              <a:t>26/08/2015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607F-F88C-4959-ABDB-60E9BB26E4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874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6C51-C033-46FE-88BF-5C96ED87AC99}" type="datetimeFigureOut">
              <a:rPr lang="es-MX" smtClean="0"/>
              <a:t>26/08/2015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607F-F88C-4959-ABDB-60E9BB26E4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15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>
          <a:xfrm>
            <a:off x="-1" y="1165001"/>
            <a:ext cx="9144001" cy="5698100"/>
            <a:chOff x="-1" y="1283855"/>
            <a:chExt cx="9144001" cy="5579246"/>
          </a:xfrm>
        </p:grpSpPr>
        <p:cxnSp>
          <p:nvCxnSpPr>
            <p:cNvPr id="8" name="Conector recto 7"/>
            <p:cNvCxnSpPr/>
            <p:nvPr/>
          </p:nvCxnSpPr>
          <p:spPr>
            <a:xfrm>
              <a:off x="0" y="128385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>
              <a:off x="0" y="135824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>
              <a:off x="0" y="143263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/>
            <p:cNvCxnSpPr/>
            <p:nvPr/>
          </p:nvCxnSpPr>
          <p:spPr>
            <a:xfrm>
              <a:off x="0" y="150702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/>
            <p:cNvCxnSpPr/>
            <p:nvPr/>
          </p:nvCxnSpPr>
          <p:spPr>
            <a:xfrm>
              <a:off x="0" y="158141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/>
            <p:cNvCxnSpPr/>
            <p:nvPr/>
          </p:nvCxnSpPr>
          <p:spPr>
            <a:xfrm>
              <a:off x="0" y="165580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>
              <a:off x="0" y="173019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/>
            <p:cNvCxnSpPr/>
            <p:nvPr/>
          </p:nvCxnSpPr>
          <p:spPr>
            <a:xfrm>
              <a:off x="0" y="180458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>
            <a:xfrm>
              <a:off x="0" y="187897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/>
            <p:cNvCxnSpPr/>
            <p:nvPr/>
          </p:nvCxnSpPr>
          <p:spPr>
            <a:xfrm>
              <a:off x="0" y="195336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>
              <a:off x="0" y="202775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/>
          </p:nvCxnSpPr>
          <p:spPr>
            <a:xfrm>
              <a:off x="0" y="210214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/>
            <p:cNvCxnSpPr/>
            <p:nvPr/>
          </p:nvCxnSpPr>
          <p:spPr>
            <a:xfrm>
              <a:off x="0" y="217653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/>
            <p:cNvCxnSpPr/>
            <p:nvPr/>
          </p:nvCxnSpPr>
          <p:spPr>
            <a:xfrm>
              <a:off x="0" y="225092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/>
            <p:cNvCxnSpPr/>
            <p:nvPr/>
          </p:nvCxnSpPr>
          <p:spPr>
            <a:xfrm>
              <a:off x="0" y="232531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/>
            <p:cNvCxnSpPr/>
            <p:nvPr/>
          </p:nvCxnSpPr>
          <p:spPr>
            <a:xfrm>
              <a:off x="0" y="239970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/>
            <p:cNvCxnSpPr/>
            <p:nvPr/>
          </p:nvCxnSpPr>
          <p:spPr>
            <a:xfrm>
              <a:off x="0" y="247409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/>
            <p:cNvCxnSpPr/>
            <p:nvPr/>
          </p:nvCxnSpPr>
          <p:spPr>
            <a:xfrm>
              <a:off x="0" y="254848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/>
            <p:cNvCxnSpPr/>
            <p:nvPr/>
          </p:nvCxnSpPr>
          <p:spPr>
            <a:xfrm>
              <a:off x="0" y="262287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/>
            <p:cNvCxnSpPr/>
            <p:nvPr/>
          </p:nvCxnSpPr>
          <p:spPr>
            <a:xfrm>
              <a:off x="0" y="269726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/>
            <p:cNvCxnSpPr/>
            <p:nvPr/>
          </p:nvCxnSpPr>
          <p:spPr>
            <a:xfrm>
              <a:off x="0" y="277165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/>
            <p:cNvCxnSpPr/>
            <p:nvPr/>
          </p:nvCxnSpPr>
          <p:spPr>
            <a:xfrm>
              <a:off x="0" y="284604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29"/>
            <p:cNvCxnSpPr/>
            <p:nvPr/>
          </p:nvCxnSpPr>
          <p:spPr>
            <a:xfrm>
              <a:off x="0" y="292043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30"/>
            <p:cNvCxnSpPr/>
            <p:nvPr/>
          </p:nvCxnSpPr>
          <p:spPr>
            <a:xfrm>
              <a:off x="0" y="299482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31"/>
            <p:cNvCxnSpPr/>
            <p:nvPr/>
          </p:nvCxnSpPr>
          <p:spPr>
            <a:xfrm>
              <a:off x="0" y="306921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/>
            <p:cNvCxnSpPr/>
            <p:nvPr/>
          </p:nvCxnSpPr>
          <p:spPr>
            <a:xfrm>
              <a:off x="0" y="314360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/>
            <p:cNvCxnSpPr/>
            <p:nvPr/>
          </p:nvCxnSpPr>
          <p:spPr>
            <a:xfrm>
              <a:off x="0" y="321799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/>
            <p:cNvCxnSpPr/>
            <p:nvPr/>
          </p:nvCxnSpPr>
          <p:spPr>
            <a:xfrm>
              <a:off x="0" y="329238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/>
            <p:cNvCxnSpPr/>
            <p:nvPr/>
          </p:nvCxnSpPr>
          <p:spPr>
            <a:xfrm>
              <a:off x="0" y="336677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/>
            <p:cNvCxnSpPr/>
            <p:nvPr/>
          </p:nvCxnSpPr>
          <p:spPr>
            <a:xfrm>
              <a:off x="0" y="344116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/>
            <p:cNvCxnSpPr/>
            <p:nvPr/>
          </p:nvCxnSpPr>
          <p:spPr>
            <a:xfrm>
              <a:off x="0" y="351555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/>
            <p:cNvCxnSpPr/>
            <p:nvPr/>
          </p:nvCxnSpPr>
          <p:spPr>
            <a:xfrm>
              <a:off x="0" y="358994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/>
            <p:cNvCxnSpPr/>
            <p:nvPr/>
          </p:nvCxnSpPr>
          <p:spPr>
            <a:xfrm>
              <a:off x="-1" y="366433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40"/>
            <p:cNvCxnSpPr/>
            <p:nvPr/>
          </p:nvCxnSpPr>
          <p:spPr>
            <a:xfrm>
              <a:off x="-1" y="373872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/>
            <p:cNvCxnSpPr/>
            <p:nvPr/>
          </p:nvCxnSpPr>
          <p:spPr>
            <a:xfrm>
              <a:off x="-1" y="381311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42"/>
            <p:cNvCxnSpPr/>
            <p:nvPr/>
          </p:nvCxnSpPr>
          <p:spPr>
            <a:xfrm>
              <a:off x="-1" y="388750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/>
            <p:cNvCxnSpPr/>
            <p:nvPr/>
          </p:nvCxnSpPr>
          <p:spPr>
            <a:xfrm>
              <a:off x="-1" y="396189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/>
            <p:cNvCxnSpPr/>
            <p:nvPr/>
          </p:nvCxnSpPr>
          <p:spPr>
            <a:xfrm>
              <a:off x="-1" y="403628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45"/>
            <p:cNvCxnSpPr/>
            <p:nvPr/>
          </p:nvCxnSpPr>
          <p:spPr>
            <a:xfrm>
              <a:off x="-1" y="411067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/>
            <p:cNvCxnSpPr/>
            <p:nvPr/>
          </p:nvCxnSpPr>
          <p:spPr>
            <a:xfrm>
              <a:off x="-1" y="418506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/>
            <p:cNvCxnSpPr/>
            <p:nvPr/>
          </p:nvCxnSpPr>
          <p:spPr>
            <a:xfrm>
              <a:off x="-1" y="425945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/>
            <p:cNvCxnSpPr/>
            <p:nvPr/>
          </p:nvCxnSpPr>
          <p:spPr>
            <a:xfrm>
              <a:off x="-1" y="433384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49"/>
            <p:cNvCxnSpPr/>
            <p:nvPr/>
          </p:nvCxnSpPr>
          <p:spPr>
            <a:xfrm>
              <a:off x="-1" y="440823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50"/>
            <p:cNvCxnSpPr/>
            <p:nvPr/>
          </p:nvCxnSpPr>
          <p:spPr>
            <a:xfrm>
              <a:off x="-1" y="448262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cto 51"/>
            <p:cNvCxnSpPr/>
            <p:nvPr/>
          </p:nvCxnSpPr>
          <p:spPr>
            <a:xfrm>
              <a:off x="-1" y="455701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52"/>
            <p:cNvCxnSpPr/>
            <p:nvPr/>
          </p:nvCxnSpPr>
          <p:spPr>
            <a:xfrm>
              <a:off x="-1" y="463140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53"/>
            <p:cNvCxnSpPr/>
            <p:nvPr/>
          </p:nvCxnSpPr>
          <p:spPr>
            <a:xfrm>
              <a:off x="-1" y="470579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54"/>
            <p:cNvCxnSpPr/>
            <p:nvPr/>
          </p:nvCxnSpPr>
          <p:spPr>
            <a:xfrm>
              <a:off x="-1" y="478018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55"/>
            <p:cNvCxnSpPr/>
            <p:nvPr/>
          </p:nvCxnSpPr>
          <p:spPr>
            <a:xfrm>
              <a:off x="-1" y="485457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56"/>
            <p:cNvCxnSpPr/>
            <p:nvPr/>
          </p:nvCxnSpPr>
          <p:spPr>
            <a:xfrm>
              <a:off x="-1" y="492896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57"/>
            <p:cNvCxnSpPr/>
            <p:nvPr/>
          </p:nvCxnSpPr>
          <p:spPr>
            <a:xfrm>
              <a:off x="-1" y="500335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58"/>
            <p:cNvCxnSpPr/>
            <p:nvPr/>
          </p:nvCxnSpPr>
          <p:spPr>
            <a:xfrm>
              <a:off x="-1" y="507774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cto 59"/>
            <p:cNvCxnSpPr/>
            <p:nvPr/>
          </p:nvCxnSpPr>
          <p:spPr>
            <a:xfrm>
              <a:off x="-1" y="515213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cto 60"/>
            <p:cNvCxnSpPr/>
            <p:nvPr/>
          </p:nvCxnSpPr>
          <p:spPr>
            <a:xfrm>
              <a:off x="-1" y="522652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cto 61"/>
            <p:cNvCxnSpPr/>
            <p:nvPr/>
          </p:nvCxnSpPr>
          <p:spPr>
            <a:xfrm>
              <a:off x="-1" y="530091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cto 62"/>
            <p:cNvCxnSpPr/>
            <p:nvPr/>
          </p:nvCxnSpPr>
          <p:spPr>
            <a:xfrm>
              <a:off x="-1" y="537530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cto 63"/>
            <p:cNvCxnSpPr/>
            <p:nvPr/>
          </p:nvCxnSpPr>
          <p:spPr>
            <a:xfrm>
              <a:off x="-1" y="544969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cto 64"/>
            <p:cNvCxnSpPr/>
            <p:nvPr/>
          </p:nvCxnSpPr>
          <p:spPr>
            <a:xfrm>
              <a:off x="-1" y="552408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cto 65"/>
            <p:cNvCxnSpPr/>
            <p:nvPr/>
          </p:nvCxnSpPr>
          <p:spPr>
            <a:xfrm>
              <a:off x="-1" y="559847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cto 66"/>
            <p:cNvCxnSpPr/>
            <p:nvPr/>
          </p:nvCxnSpPr>
          <p:spPr>
            <a:xfrm>
              <a:off x="-1" y="567286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cto 67"/>
            <p:cNvCxnSpPr/>
            <p:nvPr/>
          </p:nvCxnSpPr>
          <p:spPr>
            <a:xfrm>
              <a:off x="-1" y="574725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cto 68"/>
            <p:cNvCxnSpPr/>
            <p:nvPr/>
          </p:nvCxnSpPr>
          <p:spPr>
            <a:xfrm>
              <a:off x="-1" y="582164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cto 69"/>
            <p:cNvCxnSpPr/>
            <p:nvPr/>
          </p:nvCxnSpPr>
          <p:spPr>
            <a:xfrm>
              <a:off x="-1" y="589603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recto 70"/>
            <p:cNvCxnSpPr/>
            <p:nvPr/>
          </p:nvCxnSpPr>
          <p:spPr>
            <a:xfrm>
              <a:off x="-1" y="597042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recto 71"/>
            <p:cNvCxnSpPr/>
            <p:nvPr/>
          </p:nvCxnSpPr>
          <p:spPr>
            <a:xfrm>
              <a:off x="-1" y="604481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cto 72"/>
            <p:cNvCxnSpPr/>
            <p:nvPr/>
          </p:nvCxnSpPr>
          <p:spPr>
            <a:xfrm>
              <a:off x="-1" y="611920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cto 73"/>
            <p:cNvCxnSpPr/>
            <p:nvPr/>
          </p:nvCxnSpPr>
          <p:spPr>
            <a:xfrm>
              <a:off x="-1" y="619359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cto 74"/>
            <p:cNvCxnSpPr/>
            <p:nvPr/>
          </p:nvCxnSpPr>
          <p:spPr>
            <a:xfrm>
              <a:off x="-1" y="626798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recto 75"/>
            <p:cNvCxnSpPr/>
            <p:nvPr/>
          </p:nvCxnSpPr>
          <p:spPr>
            <a:xfrm>
              <a:off x="-1" y="634237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recto 76"/>
            <p:cNvCxnSpPr/>
            <p:nvPr/>
          </p:nvCxnSpPr>
          <p:spPr>
            <a:xfrm>
              <a:off x="-1" y="641676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recto 77"/>
            <p:cNvCxnSpPr/>
            <p:nvPr/>
          </p:nvCxnSpPr>
          <p:spPr>
            <a:xfrm>
              <a:off x="-1" y="649115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ector recto 78"/>
            <p:cNvCxnSpPr/>
            <p:nvPr/>
          </p:nvCxnSpPr>
          <p:spPr>
            <a:xfrm>
              <a:off x="-1" y="656554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ector recto 79"/>
            <p:cNvCxnSpPr/>
            <p:nvPr/>
          </p:nvCxnSpPr>
          <p:spPr>
            <a:xfrm>
              <a:off x="-1" y="663993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ector recto 80"/>
            <p:cNvCxnSpPr/>
            <p:nvPr/>
          </p:nvCxnSpPr>
          <p:spPr>
            <a:xfrm>
              <a:off x="-1" y="671432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ector recto 81"/>
            <p:cNvCxnSpPr/>
            <p:nvPr/>
          </p:nvCxnSpPr>
          <p:spPr>
            <a:xfrm>
              <a:off x="-1" y="6788715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ector recto 82"/>
            <p:cNvCxnSpPr/>
            <p:nvPr/>
          </p:nvCxnSpPr>
          <p:spPr>
            <a:xfrm>
              <a:off x="-1" y="6863101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ángulo 83"/>
          <p:cNvSpPr/>
          <p:nvPr userDrawn="1"/>
        </p:nvSpPr>
        <p:spPr>
          <a:xfrm>
            <a:off x="-1" y="6639935"/>
            <a:ext cx="9144000" cy="223166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5" name="Imagen 8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63" y="163095"/>
            <a:ext cx="2389637" cy="722377"/>
          </a:xfrm>
          <a:prstGeom prst="rect">
            <a:avLst/>
          </a:prstGeom>
        </p:spPr>
      </p:pic>
      <p:cxnSp>
        <p:nvCxnSpPr>
          <p:cNvPr id="86" name="Conector recto 85"/>
          <p:cNvCxnSpPr/>
          <p:nvPr userDrawn="1"/>
        </p:nvCxnSpPr>
        <p:spPr>
          <a:xfrm>
            <a:off x="0" y="1025236"/>
            <a:ext cx="1976582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86"/>
          <p:cNvCxnSpPr/>
          <p:nvPr userDrawn="1"/>
        </p:nvCxnSpPr>
        <p:spPr>
          <a:xfrm>
            <a:off x="2974109" y="1025236"/>
            <a:ext cx="616989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38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1" r:id="rId3"/>
    <p:sldLayoutId id="2147483672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06C51-C033-46FE-88BF-5C96ED87AC99}" type="datetimeFigureOut">
              <a:rPr lang="es-MX" smtClean="0"/>
              <a:t>26/08/2015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2607F-F88C-4959-ABDB-60E9BB26E4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843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32034" y="127220"/>
            <a:ext cx="3279932" cy="3426249"/>
          </a:xfrm>
          <a:prstGeom prst="rect">
            <a:avLst/>
          </a:prstGeom>
        </p:spPr>
      </p:pic>
      <p:sp>
        <p:nvSpPr>
          <p:cNvPr id="8" name="5 Rectángulo"/>
          <p:cNvSpPr/>
          <p:nvPr userDrawn="1"/>
        </p:nvSpPr>
        <p:spPr>
          <a:xfrm>
            <a:off x="0" y="5008604"/>
            <a:ext cx="9144000" cy="1849395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331576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5 CuadroTexto"/>
          <p:cNvSpPr txBox="1">
            <a:spLocks noChangeArrowheads="1"/>
          </p:cNvSpPr>
          <p:nvPr/>
        </p:nvSpPr>
        <p:spPr bwMode="auto">
          <a:xfrm>
            <a:off x="2987675" y="5908675"/>
            <a:ext cx="4319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es-ES" sz="2000" b="1" dirty="0">
              <a:solidFill>
                <a:schemeClr val="bg1"/>
              </a:solidFill>
              <a:latin typeface="Calibri" pitchFamily="34" charset="0"/>
              <a:ea typeface="MS PGothic" pitchFamily="34" charset="-128"/>
              <a:cs typeface="Calibri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97646" y="5173786"/>
            <a:ext cx="8948707" cy="146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cap="small" spc="600" dirty="0" smtClean="0">
                <a:solidFill>
                  <a:schemeClr val="bg1"/>
                </a:solidFill>
                <a:cs typeface="Calibri"/>
              </a:rPr>
              <a:t>Puebla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i="1" dirty="0" smtClean="0">
                <a:solidFill>
                  <a:schemeClr val="bg1"/>
                </a:solidFill>
                <a:cs typeface="Calibri"/>
              </a:rPr>
              <a:t>Certificación de Promotores Hablantes de Lenguas Indígenas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600" dirty="0" smtClean="0">
                <a:solidFill>
                  <a:schemeClr val="bg1"/>
                </a:solidFill>
                <a:cs typeface="Calibri"/>
              </a:rPr>
              <a:t>LCC Laura A. Moreno García </a:t>
            </a:r>
            <a:endParaRPr lang="es-ES" sz="2600" dirty="0">
              <a:solidFill>
                <a:schemeClr val="bg1"/>
              </a:solidFill>
              <a:cs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b="1" i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itchFamily="18" charset="0"/>
              <a:ea typeface="+mj-ea"/>
              <a:cs typeface="Calibri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931572" y="6350654"/>
            <a:ext cx="2147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1400" b="1" dirty="0" smtClean="0">
              <a:solidFill>
                <a:schemeClr val="bg1"/>
              </a:solidFill>
              <a:latin typeface="Rockwell Extra Bold" pitchFamily="18" charset="0"/>
            </a:endParaRPr>
          </a:p>
          <a:p>
            <a:pPr algn="r"/>
            <a:r>
              <a:rPr lang="es-MX" sz="1400" b="1" dirty="0" smtClean="0">
                <a:solidFill>
                  <a:schemeClr val="bg1"/>
                </a:solidFill>
              </a:rPr>
              <a:t>Agosto 2015</a:t>
            </a:r>
            <a:endParaRPr lang="es-MX" sz="1400" b="1" dirty="0">
              <a:solidFill>
                <a:schemeClr val="bg1"/>
              </a:solidFill>
            </a:endParaRPr>
          </a:p>
        </p:txBody>
      </p:sp>
      <p:sp>
        <p:nvSpPr>
          <p:cNvPr id="10" name="2 CuadroTexto"/>
          <p:cNvSpPr txBox="1"/>
          <p:nvPr/>
        </p:nvSpPr>
        <p:spPr>
          <a:xfrm>
            <a:off x="130628" y="3367300"/>
            <a:ext cx="886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200" b="1" dirty="0" smtClean="0"/>
              <a:t>Presentación de experiencias de trabajo coordinado con los municipios para la Promoción de la Salud de </a:t>
            </a:r>
            <a:r>
              <a:rPr lang="es-MX" sz="3200" b="1" dirty="0"/>
              <a:t>I</a:t>
            </a:r>
            <a:r>
              <a:rPr lang="es-MX" sz="3200" b="1" dirty="0" smtClean="0"/>
              <a:t>ndígenas y </a:t>
            </a:r>
            <a:r>
              <a:rPr lang="es-MX" sz="3200" b="1" dirty="0" smtClean="0"/>
              <a:t>Migrantes</a:t>
            </a:r>
            <a:endParaRPr lang="es-MX" sz="3200" b="1" dirty="0"/>
          </a:p>
        </p:txBody>
      </p:sp>
    </p:spTree>
    <p:extLst>
      <p:ext uri="{BB962C8B-B14F-4D97-AF65-F5344CB8AC3E}">
        <p14:creationId xmlns:p14="http://schemas.microsoft.com/office/powerpoint/2010/main" val="98597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226" y="1801214"/>
            <a:ext cx="4805686" cy="309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16 Imagen" descr="mapa lengua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12979"/>
            <a:ext cx="5404807" cy="5645021"/>
          </a:xfrm>
          <a:prstGeom prst="rect">
            <a:avLst/>
          </a:prstGeom>
          <a:effectLst>
            <a:outerShdw blurRad="406400" dist="127000" dir="2700000" sx="101000" sy="101000" algn="tl" rotWithShape="0">
              <a:prstClr val="black">
                <a:alpha val="5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639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35" y="1032971"/>
            <a:ext cx="8272129" cy="568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3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83" y="3272359"/>
            <a:ext cx="2816160" cy="1963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541" y="3553152"/>
            <a:ext cx="4054524" cy="316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61258" y="1106637"/>
            <a:ext cx="87116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MX" sz="2000" b="1" dirty="0" smtClean="0"/>
              <a:t>Fortalecimiento de Competencias Laborales en Promotores de la salud Hablantes de Lengua Indígena (Cuetzalan)</a:t>
            </a:r>
          </a:p>
          <a:p>
            <a:pPr marL="342900" indent="-342900">
              <a:buFontTx/>
              <a:buAutoNum type="arabicPeriod"/>
            </a:pPr>
            <a:r>
              <a:rPr lang="es-MX" sz="2000" b="1" dirty="0"/>
              <a:t>C</a:t>
            </a:r>
            <a:r>
              <a:rPr lang="es-MX" sz="2000" b="1" dirty="0" smtClean="0"/>
              <a:t>urso de alineación para evaluadores grupo semilla (</a:t>
            </a:r>
            <a:r>
              <a:rPr lang="es-MX" sz="2000" b="1" dirty="0"/>
              <a:t>D.F</a:t>
            </a:r>
            <a:r>
              <a:rPr lang="es-MX" sz="2000" b="1" dirty="0" smtClean="0"/>
              <a:t>.)</a:t>
            </a:r>
          </a:p>
          <a:p>
            <a:pPr marL="342900" indent="-342900">
              <a:buFontTx/>
              <a:buAutoNum type="arabicPeriod"/>
            </a:pPr>
            <a:r>
              <a:rPr lang="es-MX" sz="2000" b="1" dirty="0" smtClean="0"/>
              <a:t>Certificación para evaluadores grupo semilla (</a:t>
            </a:r>
            <a:r>
              <a:rPr lang="es-MX" sz="2000" b="1" dirty="0"/>
              <a:t>D.F</a:t>
            </a:r>
            <a:r>
              <a:rPr lang="es-MX" sz="2000" b="1" dirty="0" smtClean="0"/>
              <a:t>.)</a:t>
            </a:r>
          </a:p>
          <a:p>
            <a:pPr marL="342900" indent="-342900">
              <a:buFontTx/>
              <a:buAutoNum type="arabicPeriod"/>
            </a:pPr>
            <a:r>
              <a:rPr lang="es-MX" sz="2000" b="1" dirty="0" smtClean="0"/>
              <a:t>Curso de alineación para promotores HLI Grupo Estatal </a:t>
            </a:r>
            <a:r>
              <a:rPr lang="es-MX" sz="2000" b="1" dirty="0"/>
              <a:t>(Cuetzalan</a:t>
            </a:r>
            <a:r>
              <a:rPr lang="es-MX" sz="2000" b="1" dirty="0" smtClean="0"/>
              <a:t>)</a:t>
            </a:r>
          </a:p>
          <a:p>
            <a:pPr marL="342900" indent="-342900">
              <a:buFontTx/>
              <a:buAutoNum type="arabicPeriod"/>
            </a:pPr>
            <a:r>
              <a:rPr lang="es-MX" sz="2000" b="1" dirty="0" smtClean="0"/>
              <a:t>Certificación para promotores HLI Grupo Semilla (</a:t>
            </a:r>
            <a:r>
              <a:rPr lang="es-MX" sz="2000" b="1" dirty="0" err="1" smtClean="0"/>
              <a:t>Cuetzalan</a:t>
            </a:r>
            <a:r>
              <a:rPr lang="es-MX" sz="2000" b="1" dirty="0" smtClean="0"/>
              <a:t>)</a:t>
            </a:r>
            <a:endParaRPr lang="es-E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674" y="4955504"/>
            <a:ext cx="2175642" cy="136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137003" y="248971"/>
            <a:ext cx="17924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PROCESO</a:t>
            </a:r>
            <a:endParaRPr lang="es-MX" sz="3200" b="1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834" y="3045629"/>
            <a:ext cx="2363583" cy="261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7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1068396" y="6190150"/>
            <a:ext cx="3791820" cy="355546"/>
          </a:xfrm>
          <a:prstGeom prst="roundRect">
            <a:avLst/>
          </a:prstGeom>
          <a:solidFill>
            <a:srgbClr val="FF66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Rectángulo redondeado"/>
          <p:cNvSpPr/>
          <p:nvPr/>
        </p:nvSpPr>
        <p:spPr>
          <a:xfrm>
            <a:off x="1061791" y="5787883"/>
            <a:ext cx="3791820" cy="35554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Rectángulo redondeado"/>
          <p:cNvSpPr/>
          <p:nvPr/>
        </p:nvSpPr>
        <p:spPr>
          <a:xfrm>
            <a:off x="1068415" y="5367130"/>
            <a:ext cx="3791820" cy="355546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411" y="3597964"/>
            <a:ext cx="3167479" cy="3260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0505">
            <a:off x="286319" y="2617880"/>
            <a:ext cx="4035031" cy="2687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126842" y="0"/>
            <a:ext cx="58672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200" b="1" dirty="0"/>
              <a:t>14 Promotores hablantes de </a:t>
            </a:r>
            <a:endParaRPr lang="es-MX" sz="3200" b="1" dirty="0" smtClean="0"/>
          </a:p>
          <a:p>
            <a:pPr algn="r"/>
            <a:r>
              <a:rPr lang="es-MX" sz="3200" b="1" dirty="0" smtClean="0"/>
              <a:t>Lengua </a:t>
            </a:r>
            <a:r>
              <a:rPr lang="es-MX" sz="3200" b="1" dirty="0"/>
              <a:t>Indígena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37382" y="987694"/>
            <a:ext cx="86716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rgbClr val="FF3300"/>
                </a:solidFill>
              </a:rPr>
              <a:t>Apoyo del Municipio: </a:t>
            </a:r>
            <a:r>
              <a:rPr lang="es-MX" sz="2400" dirty="0"/>
              <a:t> </a:t>
            </a:r>
            <a:endParaRPr lang="es-MX" sz="2400" dirty="0" smtClean="0"/>
          </a:p>
          <a:p>
            <a:r>
              <a:rPr lang="es-MX" sz="2400" b="1" dirty="0" smtClean="0">
                <a:solidFill>
                  <a:srgbClr val="002060"/>
                </a:solidFill>
              </a:rPr>
              <a:t>LIC</a:t>
            </a:r>
            <a:r>
              <a:rPr lang="es-MX" sz="2400" b="1" dirty="0">
                <a:solidFill>
                  <a:srgbClr val="002060"/>
                </a:solidFill>
              </a:rPr>
              <a:t>. OSCAR PAULA CRUZ</a:t>
            </a:r>
            <a:r>
              <a:rPr lang="es-MX" sz="2400" dirty="0">
                <a:solidFill>
                  <a:srgbClr val="002060"/>
                </a:solidFill>
              </a:rPr>
              <a:t>, </a:t>
            </a:r>
            <a:r>
              <a:rPr lang="es-MX" sz="2400" dirty="0" smtClean="0">
                <a:solidFill>
                  <a:srgbClr val="002060"/>
                </a:solidFill>
              </a:rPr>
              <a:t>Presidente Municipal de Cuetzalan</a:t>
            </a:r>
            <a:r>
              <a:rPr lang="es-MX" sz="2400" dirty="0">
                <a:solidFill>
                  <a:srgbClr val="002060"/>
                </a:solidFill>
              </a:rPr>
              <a:t/>
            </a:r>
            <a:br>
              <a:rPr lang="es-MX" sz="2400" dirty="0">
                <a:solidFill>
                  <a:srgbClr val="002060"/>
                </a:solidFill>
              </a:rPr>
            </a:br>
            <a:r>
              <a:rPr lang="es-MX" sz="2400" b="1" dirty="0" smtClean="0">
                <a:solidFill>
                  <a:srgbClr val="002060"/>
                </a:solidFill>
              </a:rPr>
              <a:t>C</a:t>
            </a:r>
            <a:r>
              <a:rPr lang="es-MX" sz="2400" b="1" dirty="0">
                <a:solidFill>
                  <a:srgbClr val="002060"/>
                </a:solidFill>
              </a:rPr>
              <a:t>. ROSA </a:t>
            </a:r>
            <a:r>
              <a:rPr lang="es-MX" sz="2400" b="1" dirty="0" smtClean="0">
                <a:solidFill>
                  <a:srgbClr val="002060"/>
                </a:solidFill>
              </a:rPr>
              <a:t>GUZMAN </a:t>
            </a:r>
            <a:r>
              <a:rPr lang="es-MX" sz="2400" b="1" dirty="0">
                <a:solidFill>
                  <a:srgbClr val="002060"/>
                </a:solidFill>
              </a:rPr>
              <a:t>BONILLA</a:t>
            </a:r>
            <a:r>
              <a:rPr lang="es-MX" sz="2400" dirty="0">
                <a:solidFill>
                  <a:srgbClr val="002060"/>
                </a:solidFill>
              </a:rPr>
              <a:t>, </a:t>
            </a:r>
            <a:r>
              <a:rPr lang="es-MX" sz="2400" dirty="0" smtClean="0">
                <a:solidFill>
                  <a:srgbClr val="002060"/>
                </a:solidFill>
              </a:rPr>
              <a:t>Regidora de Salud Municipal</a:t>
            </a:r>
            <a:r>
              <a:rPr lang="es-MX" sz="2400" dirty="0">
                <a:solidFill>
                  <a:srgbClr val="002060"/>
                </a:solidFill>
              </a:rPr>
              <a:t/>
            </a:r>
            <a:br>
              <a:rPr lang="es-MX" sz="2400" dirty="0">
                <a:solidFill>
                  <a:srgbClr val="002060"/>
                </a:solidFill>
              </a:rPr>
            </a:br>
            <a:r>
              <a:rPr lang="es-MX" sz="2400" b="1" dirty="0">
                <a:solidFill>
                  <a:srgbClr val="002060"/>
                </a:solidFill>
              </a:rPr>
              <a:t>C. PRIMITIVO TRINIDAD </a:t>
            </a:r>
            <a:r>
              <a:rPr lang="es-MX" sz="2400" b="1" dirty="0" smtClean="0">
                <a:solidFill>
                  <a:srgbClr val="002060"/>
                </a:solidFill>
              </a:rPr>
              <a:t>GUTIÉRREZ</a:t>
            </a:r>
            <a:r>
              <a:rPr lang="es-MX" sz="2400" dirty="0">
                <a:solidFill>
                  <a:srgbClr val="002060"/>
                </a:solidFill>
              </a:rPr>
              <a:t>,  </a:t>
            </a:r>
            <a:r>
              <a:rPr lang="es-MX" sz="2400" dirty="0" smtClean="0">
                <a:solidFill>
                  <a:srgbClr val="002060"/>
                </a:solidFill>
              </a:rPr>
              <a:t>Director de Salud</a:t>
            </a:r>
            <a:r>
              <a:rPr lang="es-MX" sz="2400" dirty="0">
                <a:solidFill>
                  <a:srgbClr val="002060"/>
                </a:solidFill>
              </a:rPr>
              <a:t/>
            </a:r>
            <a:br>
              <a:rPr lang="es-MX" sz="2400" dirty="0">
                <a:solidFill>
                  <a:srgbClr val="002060"/>
                </a:solidFill>
              </a:rPr>
            </a:br>
            <a:r>
              <a:rPr lang="es-MX" sz="2400" b="1" dirty="0">
                <a:solidFill>
                  <a:srgbClr val="002060"/>
                </a:solidFill>
              </a:rPr>
              <a:t>C. ROSALIA BONILLA ESPINOZA</a:t>
            </a:r>
            <a:r>
              <a:rPr lang="es-MX" sz="2400" dirty="0">
                <a:solidFill>
                  <a:srgbClr val="002060"/>
                </a:solidFill>
              </a:rPr>
              <a:t>, </a:t>
            </a:r>
            <a:r>
              <a:rPr lang="es-MX" sz="2400" dirty="0" smtClean="0">
                <a:solidFill>
                  <a:srgbClr val="002060"/>
                </a:solidFill>
              </a:rPr>
              <a:t>Presidenta del DIF Municipal </a:t>
            </a:r>
            <a:endParaRPr lang="es-MX" sz="2800" dirty="0">
              <a:latin typeface="Soberana Texto" pitchFamily="50" charset="0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3580578" y="300275"/>
            <a:ext cx="603797" cy="637724"/>
            <a:chOff x="4718558" y="711235"/>
            <a:chExt cx="650576" cy="740303"/>
          </a:xfrm>
        </p:grpSpPr>
        <p:pic>
          <p:nvPicPr>
            <p:cNvPr id="6" name="5 Imagen" descr="voz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9091999">
              <a:off x="4718558" y="711235"/>
              <a:ext cx="451003" cy="256605"/>
            </a:xfrm>
            <a:prstGeom prst="rect">
              <a:avLst/>
            </a:prstGeom>
          </p:spPr>
        </p:pic>
        <p:pic>
          <p:nvPicPr>
            <p:cNvPr id="7" name="6 Imagen" descr="voz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2708097">
              <a:off x="4746839" y="1097734"/>
              <a:ext cx="451003" cy="256605"/>
            </a:xfrm>
            <a:prstGeom prst="rect">
              <a:avLst/>
            </a:prstGeom>
          </p:spPr>
        </p:pic>
        <p:pic>
          <p:nvPicPr>
            <p:cNvPr id="8" name="7 Imagen" descr="voz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89233" y="872113"/>
              <a:ext cx="579901" cy="329944"/>
            </a:xfrm>
            <a:prstGeom prst="rect">
              <a:avLst/>
            </a:prstGeom>
          </p:spPr>
        </p:pic>
      </p:grp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817"/>
          <a:stretch/>
        </p:blipFill>
        <p:spPr bwMode="auto">
          <a:xfrm>
            <a:off x="5667203" y="2971549"/>
            <a:ext cx="2786332" cy="1717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2 CuadroTexto"/>
          <p:cNvSpPr txBox="1"/>
          <p:nvPr/>
        </p:nvSpPr>
        <p:spPr>
          <a:xfrm>
            <a:off x="5369442" y="4976036"/>
            <a:ext cx="36246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10"/>
              </a:buBlip>
            </a:pPr>
            <a:r>
              <a:rPr lang="es-MX" b="1" dirty="0" smtClean="0"/>
              <a:t> </a:t>
            </a:r>
            <a:r>
              <a:rPr lang="es-MX" sz="2400" b="1" dirty="0" smtClean="0"/>
              <a:t>Instalaciones de </a:t>
            </a:r>
            <a:r>
              <a:rPr lang="es-MX" sz="2400" b="1" dirty="0"/>
              <a:t> </a:t>
            </a:r>
            <a:r>
              <a:rPr lang="es-MX" sz="2400" b="1" dirty="0" smtClean="0"/>
              <a:t>“LA CASA </a:t>
            </a:r>
            <a:r>
              <a:rPr lang="es-MX" sz="2400" b="1" dirty="0"/>
              <a:t>DE LA CULTURA" DE </a:t>
            </a:r>
            <a:r>
              <a:rPr lang="es-MX" sz="2400" b="1" dirty="0" smtClean="0"/>
              <a:t>CUETZALAN</a:t>
            </a:r>
          </a:p>
          <a:p>
            <a:pPr marL="285750" indent="-285750">
              <a:buBlip>
                <a:blip r:embed="rId10"/>
              </a:buBlip>
            </a:pPr>
            <a:r>
              <a:rPr lang="es-MX" sz="2400" b="1" dirty="0" smtClean="0"/>
              <a:t> Mobiliario</a:t>
            </a:r>
            <a:endParaRPr lang="es-MX" sz="2400" dirty="0"/>
          </a:p>
        </p:txBody>
      </p:sp>
      <p:sp>
        <p:nvSpPr>
          <p:cNvPr id="9" name="Rectángulo 8"/>
          <p:cNvSpPr/>
          <p:nvPr/>
        </p:nvSpPr>
        <p:spPr>
          <a:xfrm>
            <a:off x="1068415" y="4814735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Tres </a:t>
            </a:r>
            <a:r>
              <a:rPr lang="es-MX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lenguas:</a:t>
            </a:r>
          </a:p>
          <a:p>
            <a:pPr marL="457200" indent="-457200">
              <a:buSzPct val="90000"/>
              <a:buBlip>
                <a:blip r:embed="rId10"/>
              </a:buBlip>
            </a:pPr>
            <a:r>
              <a:rPr lang="es-MX" sz="2800" b="1" dirty="0"/>
              <a:t> </a:t>
            </a:r>
            <a:r>
              <a:rPr lang="es-MX" sz="2800" b="1" dirty="0">
                <a:solidFill>
                  <a:schemeClr val="accent5">
                    <a:lumMod val="50000"/>
                  </a:schemeClr>
                </a:solidFill>
              </a:rPr>
              <a:t>Náhuatl Sierra Norte</a:t>
            </a:r>
          </a:p>
          <a:p>
            <a:pPr marL="457200" indent="-457200">
              <a:buSzPct val="90000"/>
              <a:buBlip>
                <a:blip r:embed="rId10"/>
              </a:buBlip>
            </a:pPr>
            <a:r>
              <a:rPr lang="es-MX" sz="2800" b="1" dirty="0"/>
              <a:t> </a:t>
            </a:r>
            <a:r>
              <a:rPr lang="es-MX" sz="2800" b="1" dirty="0">
                <a:solidFill>
                  <a:srgbClr val="663300"/>
                </a:solidFill>
              </a:rPr>
              <a:t>Náhuatl Sierra Negra</a:t>
            </a:r>
          </a:p>
          <a:p>
            <a:pPr marL="457200" indent="-457200">
              <a:buSzPct val="90000"/>
              <a:buBlip>
                <a:blip r:embed="rId10"/>
              </a:buBlip>
            </a:pPr>
            <a:r>
              <a:rPr lang="es-MX" sz="2800" b="1" dirty="0"/>
              <a:t> </a:t>
            </a:r>
            <a:r>
              <a:rPr lang="es-MX" sz="2800" b="1" dirty="0">
                <a:solidFill>
                  <a:schemeClr val="bg2">
                    <a:lumMod val="10000"/>
                  </a:schemeClr>
                </a:solidFill>
              </a:rPr>
              <a:t>Totonaco</a:t>
            </a:r>
          </a:p>
        </p:txBody>
      </p:sp>
    </p:spTree>
    <p:extLst>
      <p:ext uri="{BB962C8B-B14F-4D97-AF65-F5344CB8AC3E}">
        <p14:creationId xmlns:p14="http://schemas.microsoft.com/office/powerpoint/2010/main" val="25887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7717"/>
            <a:ext cx="9144000" cy="53260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040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2709</TotalTime>
  <Words>117</Words>
  <Application>Microsoft Office PowerPoint</Application>
  <PresentationFormat>Presentación en pantalla (4:3)</PresentationFormat>
  <Paragraphs>22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6</vt:i4>
      </vt:variant>
    </vt:vector>
  </HeadingPairs>
  <TitlesOfParts>
    <vt:vector size="16" baseType="lpstr">
      <vt:lpstr>MS PGothic</vt:lpstr>
      <vt:lpstr>Adobe Caslon Pro Bold</vt:lpstr>
      <vt:lpstr>Arial</vt:lpstr>
      <vt:lpstr>Calibri</vt:lpstr>
      <vt:lpstr>Calibri Light</vt:lpstr>
      <vt:lpstr>Rockwell Extra Bold</vt:lpstr>
      <vt:lpstr>Soberana Texto</vt:lpstr>
      <vt:lpstr>Tema de Office</vt:lpstr>
      <vt:lpstr>Diseño personalizado</vt:lpstr>
      <vt:lpstr>1_Diseño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jllanos</dc:creator>
  <cp:lastModifiedBy>Beatriz Olivia Rojas Torres</cp:lastModifiedBy>
  <cp:revision>188</cp:revision>
  <cp:lastPrinted>2015-08-26T17:16:43Z</cp:lastPrinted>
  <dcterms:created xsi:type="dcterms:W3CDTF">2014-02-26T23:49:11Z</dcterms:created>
  <dcterms:modified xsi:type="dcterms:W3CDTF">2015-08-26T18:03:31Z</dcterms:modified>
</cp:coreProperties>
</file>